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99"/>
    <a:srgbClr val="33CC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1B2FD-F449-4A48-ACC0-5B49748AB80E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E96A1-CFD6-469A-8AFB-CA2006056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90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16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74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402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723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52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62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10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0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883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01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949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121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3762D4-023D-4BDF-885A-C1F6660624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417638"/>
            <a:ext cx="8686800" cy="5135562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57</a:t>
            </a:r>
            <a:r>
              <a:rPr lang="es-ES_tradnl" altLang="en-US" dirty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¿Lees mucho?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¿Estudias español en la escuela?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¿Hablas mucho con la profesora de español?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¿Escuchas a la profesora?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¿Miras </a:t>
            </a:r>
            <a:r>
              <a:rPr lang="es-ES_tradnl" altLang="en-US" dirty="0" smtClean="0"/>
              <a:t>a los profesores </a:t>
            </a:r>
            <a:r>
              <a:rPr lang="es-ES_tradnl" altLang="en-US" dirty="0"/>
              <a:t>cuando </a:t>
            </a:r>
            <a:r>
              <a:rPr lang="es-ES_tradnl" altLang="en-US" dirty="0" smtClean="0"/>
              <a:t>ellos hablan?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Presente de los verbos –ER, -IR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601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/>
              <a:t>10% of all Spanish verbs end in  -ER o -IR</a:t>
            </a:r>
          </a:p>
          <a:p>
            <a:pPr>
              <a:lnSpc>
                <a:spcPct val="80000"/>
              </a:lnSpc>
            </a:pPr>
            <a:r>
              <a:rPr lang="es-ES_tradnl" altLang="en-US" sz="2800"/>
              <a:t>To conjugate verbs that end in -ER o –IR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1) Remove the ending </a:t>
            </a:r>
            <a:r>
              <a:rPr lang="es-ES_tradnl" altLang="en-US" sz="2800" b="1">
                <a:solidFill>
                  <a:srgbClr val="0000FF"/>
                </a:solidFill>
              </a:rPr>
              <a:t>-ER</a:t>
            </a:r>
            <a:r>
              <a:rPr lang="es-ES_tradnl" altLang="en-US" sz="2800"/>
              <a:t> or </a:t>
            </a:r>
            <a:r>
              <a:rPr lang="es-ES_tradnl" altLang="en-US" sz="2800" b="1">
                <a:solidFill>
                  <a:srgbClr val="33CC33"/>
                </a:solidFill>
              </a:rPr>
              <a:t>–IR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 b="1">
              <a:solidFill>
                <a:srgbClr val="33CC33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                </a:t>
            </a:r>
            <a:r>
              <a:rPr lang="es-ES_tradnl" altLang="en-US" sz="2800" b="1">
                <a:solidFill>
                  <a:srgbClr val="0000FF"/>
                </a:solidFill>
              </a:rPr>
              <a:t>Comer			</a:t>
            </a:r>
            <a:r>
              <a:rPr lang="es-ES_tradnl" altLang="en-US" sz="2800" b="1">
                <a:solidFill>
                  <a:srgbClr val="33CC33"/>
                </a:solidFill>
              </a:rPr>
              <a:t>Vivir</a:t>
            </a:r>
            <a:endParaRPr lang="es-ES_tradnl" altLang="en-US" sz="2800" b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2) Replace the endings in the following way :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Yo			Nosotros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Tú			Vosotros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Él Ella		Ellos Ellas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  Ud.		              Uds.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b="1">
                <a:solidFill>
                  <a:srgbClr val="CC0099"/>
                </a:solidFill>
              </a:rPr>
              <a:t>**both are the same EXCEPT in NOSOTROS and VOSOTROS**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16163" y="3810000"/>
            <a:ext cx="5794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-O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0" y="4191000"/>
            <a:ext cx="776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-ES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0" y="4724400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791200" y="3748088"/>
            <a:ext cx="1349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-EMOS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754688" y="4129088"/>
            <a:ext cx="874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-ÉIS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791200" y="47244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-EN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094538" y="3733800"/>
            <a:ext cx="1211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-IMOS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134225" y="4114800"/>
            <a:ext cx="638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-ÍS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09800" y="33528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324600" y="3367088"/>
            <a:ext cx="1566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 </a:t>
            </a:r>
            <a:r>
              <a:rPr lang="es-ES_tradnl" altLang="en-US" sz="2800" b="1">
                <a:solidFill>
                  <a:srgbClr val="CC0099"/>
                </a:solidFill>
              </a:rPr>
              <a:t>/ </a:t>
            </a:r>
            <a:r>
              <a:rPr lang="es-ES_tradnl" altLang="en-US" sz="2800" b="1">
                <a:solidFill>
                  <a:srgbClr val="33CC33"/>
                </a:solidFill>
              </a:rPr>
              <a:t>-IR</a:t>
            </a:r>
            <a:endParaRPr lang="es-ES_tradnl" altLang="en-US" sz="2800" b="1">
              <a:solidFill>
                <a:srgbClr val="3333CC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790825" y="2590800"/>
            <a:ext cx="180975" cy="381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486400" y="2552700"/>
            <a:ext cx="180975" cy="381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 irregular VER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The verb VER (to see) is conjugated just like the regular –ER verbs, EXCEPT in the  YO form...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dirty="0">
                <a:solidFill>
                  <a:srgbClr val="CC0099"/>
                </a:solidFill>
              </a:rPr>
              <a:t>VER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r>
              <a:rPr lang="en-US" altLang="en-US" dirty="0" err="1"/>
              <a:t>Yo</a:t>
            </a:r>
            <a:r>
              <a:rPr lang="en-US" altLang="en-US" dirty="0"/>
              <a:t>		V</a:t>
            </a:r>
            <a:r>
              <a:rPr lang="en-US" altLang="en-US" u="sng" dirty="0">
                <a:solidFill>
                  <a:srgbClr val="FF0000"/>
                </a:solidFill>
              </a:rPr>
              <a:t>E</a:t>
            </a:r>
            <a:r>
              <a:rPr lang="en-US" altLang="en-US" u="sng" dirty="0">
                <a:solidFill>
                  <a:srgbClr val="33CC33"/>
                </a:solidFill>
              </a:rPr>
              <a:t>O</a:t>
            </a:r>
            <a:endParaRPr lang="en-US" altLang="en-US" dirty="0">
              <a:solidFill>
                <a:srgbClr val="33CC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r>
              <a:rPr lang="en-US" altLang="en-US" dirty="0" err="1"/>
              <a:t>Tú</a:t>
            </a:r>
            <a:r>
              <a:rPr lang="en-US" altLang="en-US" dirty="0"/>
              <a:t>		</a:t>
            </a:r>
            <a:r>
              <a:rPr lang="en-US" altLang="en-US" dirty="0" err="1"/>
              <a:t>V</a:t>
            </a:r>
            <a:r>
              <a:rPr lang="en-US" altLang="en-US" dirty="0" err="1">
                <a:solidFill>
                  <a:srgbClr val="CC0099"/>
                </a:solidFill>
              </a:rPr>
              <a:t>es</a:t>
            </a:r>
            <a:endParaRPr lang="en-US" altLang="en-US" dirty="0">
              <a:solidFill>
                <a:srgbClr val="CC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         </a:t>
            </a:r>
            <a:r>
              <a:rPr lang="en-US" altLang="en-US" dirty="0" err="1"/>
              <a:t>Él</a:t>
            </a:r>
            <a:r>
              <a:rPr lang="en-US" altLang="en-US" dirty="0"/>
              <a:t> </a:t>
            </a:r>
            <a:r>
              <a:rPr lang="en-US" altLang="en-US" dirty="0" err="1"/>
              <a:t>ella</a:t>
            </a:r>
            <a:r>
              <a:rPr lang="en-US" altLang="en-US" dirty="0"/>
              <a:t> </a:t>
            </a:r>
            <a:r>
              <a:rPr lang="en-US" altLang="en-US" dirty="0" err="1"/>
              <a:t>Ud</a:t>
            </a:r>
            <a:r>
              <a:rPr lang="en-US" altLang="en-US" dirty="0"/>
              <a:t>.	</a:t>
            </a:r>
            <a:r>
              <a:rPr lang="en-US" altLang="en-US" dirty="0" err="1"/>
              <a:t>V</a:t>
            </a:r>
            <a:r>
              <a:rPr lang="en-US" altLang="en-US" dirty="0" err="1">
                <a:solidFill>
                  <a:srgbClr val="CC0099"/>
                </a:solidFill>
              </a:rPr>
              <a:t>e</a:t>
            </a:r>
            <a:endParaRPr lang="en-US" altLang="en-US" dirty="0">
              <a:solidFill>
                <a:srgbClr val="CC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 </a:t>
            </a:r>
            <a:r>
              <a:rPr lang="en-US" altLang="en-US" dirty="0" err="1"/>
              <a:t>Nosotros</a:t>
            </a:r>
            <a:r>
              <a:rPr lang="en-US" altLang="en-US" dirty="0"/>
              <a:t>		</a:t>
            </a:r>
            <a:r>
              <a:rPr lang="en-US" altLang="en-US" dirty="0" err="1"/>
              <a:t>V</a:t>
            </a:r>
            <a:r>
              <a:rPr lang="en-US" altLang="en-US" dirty="0" err="1">
                <a:solidFill>
                  <a:srgbClr val="CC0099"/>
                </a:solidFill>
              </a:rPr>
              <a:t>emos</a:t>
            </a:r>
            <a:endParaRPr lang="en-US" altLang="en-US" dirty="0">
              <a:solidFill>
                <a:srgbClr val="CC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 </a:t>
            </a:r>
            <a:r>
              <a:rPr lang="en-US" altLang="en-US" dirty="0" err="1"/>
              <a:t>Vosotros</a:t>
            </a:r>
            <a:r>
              <a:rPr lang="en-US" altLang="en-US" dirty="0"/>
              <a:t>		</a:t>
            </a:r>
            <a:r>
              <a:rPr lang="en-US" altLang="en-US" dirty="0" err="1"/>
              <a:t>V</a:t>
            </a:r>
            <a:r>
              <a:rPr lang="en-US" altLang="en-US" dirty="0" err="1">
                <a:solidFill>
                  <a:srgbClr val="CC0099"/>
                </a:solidFill>
              </a:rPr>
              <a:t>éis</a:t>
            </a:r>
            <a:endParaRPr lang="en-US" altLang="en-US" dirty="0">
              <a:solidFill>
                <a:srgbClr val="CC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  </a:t>
            </a:r>
            <a:r>
              <a:rPr lang="en-US" altLang="en-US" dirty="0" err="1"/>
              <a:t>Ellos</a:t>
            </a:r>
            <a:r>
              <a:rPr lang="en-US" altLang="en-US" dirty="0"/>
              <a:t> </a:t>
            </a:r>
            <a:r>
              <a:rPr lang="en-US" altLang="en-US" dirty="0" err="1"/>
              <a:t>Ellas</a:t>
            </a:r>
            <a:r>
              <a:rPr lang="en-US" altLang="en-US" dirty="0"/>
              <a:t> </a:t>
            </a:r>
            <a:r>
              <a:rPr lang="en-US" altLang="en-US" dirty="0" err="1"/>
              <a:t>Uds</a:t>
            </a:r>
            <a:r>
              <a:rPr lang="en-US" altLang="en-US" dirty="0"/>
              <a:t>.	</a:t>
            </a:r>
            <a:r>
              <a:rPr lang="en-US" altLang="en-US" dirty="0" err="1"/>
              <a:t>V</a:t>
            </a:r>
            <a:r>
              <a:rPr lang="en-US" altLang="en-US" dirty="0" err="1">
                <a:solidFill>
                  <a:srgbClr val="CC0099"/>
                </a:solidFill>
              </a:rPr>
              <a:t>en</a:t>
            </a:r>
            <a:endParaRPr lang="en-US" altLang="en-US" dirty="0">
              <a:solidFill>
                <a:srgbClr val="CC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343400" y="2601191"/>
            <a:ext cx="533400" cy="1905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graphicFrame>
        <p:nvGraphicFramePr>
          <p:cNvPr id="6203" name="Group 59"/>
          <p:cNvGraphicFramePr>
            <a:graphicFrameLocks noGrp="1"/>
          </p:cNvGraphicFramePr>
          <p:nvPr>
            <p:ph idx="1"/>
          </p:nvPr>
        </p:nvGraphicFramePr>
        <p:xfrm>
          <a:off x="228600" y="1143000"/>
          <a:ext cx="8686800" cy="5292598"/>
        </p:xfrm>
        <a:graphic>
          <a:graphicData uri="http://schemas.openxmlformats.org/drawingml/2006/table">
            <a:tbl>
              <a:tblPr/>
              <a:tblGrid>
                <a:gridCol w="1981200"/>
                <a:gridCol w="1493838"/>
                <a:gridCol w="1736725"/>
                <a:gridCol w="1736725"/>
                <a:gridCol w="1738312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Beber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Abrir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Vivir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r>
              <a:rPr lang="en-US" altLang="en-US" sz="2800" dirty="0" err="1"/>
              <a:t>Escucha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1</a:t>
            </a:r>
            <a:r>
              <a:rPr lang="en-US" altLang="en-US" sz="2800" dirty="0"/>
              <a:t> p. 137</a:t>
            </a:r>
          </a:p>
          <a:p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2</a:t>
            </a:r>
            <a:r>
              <a:rPr lang="en-US" altLang="en-US" sz="2800" dirty="0"/>
              <a:t> p. 137</a:t>
            </a:r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 smtClean="0"/>
              <a:t>WORKBOOK</a:t>
            </a:r>
            <a:r>
              <a:rPr lang="en-US" altLang="en-US" sz="2800" dirty="0"/>
              <a:t>:</a:t>
            </a:r>
          </a:p>
          <a:p>
            <a:pPr lvl="1"/>
            <a:r>
              <a:rPr lang="en-US" altLang="en-US" sz="2400" dirty="0" err="1"/>
              <a:t>Completa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p.4.8</a:t>
            </a:r>
          </a:p>
          <a:p>
            <a:r>
              <a:rPr lang="en-US" altLang="en-US" sz="2800" dirty="0" smtClean="0"/>
              <a:t>QUIZ 1/2: CAPITULO 4 ON THURSDAY!</a:t>
            </a:r>
          </a:p>
          <a:p>
            <a:pPr lvl="1"/>
            <a:r>
              <a:rPr lang="en-US" altLang="en-US" sz="2400" dirty="0" smtClean="0"/>
              <a:t>Study p. 128-135 (food, meals, etc.)</a:t>
            </a:r>
          </a:p>
          <a:p>
            <a:pPr marL="457200" lvl="1" indent="0">
              <a:buNone/>
            </a:pPr>
            <a:endParaRPr lang="en-US" altLang="en-US" sz="2400" dirty="0"/>
          </a:p>
        </p:txBody>
      </p:sp>
      <p:graphicFrame>
        <p:nvGraphicFramePr>
          <p:cNvPr id="8222" name="Group 30"/>
          <p:cNvGraphicFramePr>
            <a:graphicFrameLocks noGrp="1"/>
          </p:cNvGraphicFramePr>
          <p:nvPr>
            <p:ph sz="half" idx="2"/>
          </p:nvPr>
        </p:nvGraphicFramePr>
        <p:xfrm>
          <a:off x="1752600" y="1600200"/>
          <a:ext cx="5334000" cy="731520"/>
        </p:xfrm>
        <a:graphic>
          <a:graphicData uri="http://schemas.openxmlformats.org/drawingml/2006/table">
            <a:tbl>
              <a:tblPr/>
              <a:tblGrid>
                <a:gridCol w="2667000"/>
                <a:gridCol w="2667000"/>
              </a:tblGrid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One person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More than one person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457200" y="3657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57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>
            <a:off x="2514600" y="1981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>
            <a:off x="6400800" y="1981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>
            <a:off x="5638800" y="1981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3733800" y="190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TEACHER </a:t>
            </a:r>
            <a:r>
              <a:rPr lang="en-US" dirty="0" smtClean="0">
                <a:solidFill>
                  <a:srgbClr val="FF0000"/>
                </a:solidFill>
              </a:rPr>
              <a:t>VERB</a:t>
            </a:r>
            <a:r>
              <a:rPr lang="en-US" dirty="0" smtClean="0">
                <a:solidFill>
                  <a:srgbClr val="FF0000"/>
                </a:solidFill>
              </a:rPr>
              <a:t>AL </a:t>
            </a:r>
            <a:r>
              <a:rPr lang="en-US" dirty="0" smtClean="0">
                <a:solidFill>
                  <a:srgbClr val="FF0000"/>
                </a:solidFill>
              </a:rPr>
              <a:t>PARTS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Ejercicio</a:t>
            </a:r>
            <a:r>
              <a:rPr lang="en-US" u="sng" dirty="0" smtClean="0"/>
              <a:t> 1 </a:t>
            </a:r>
            <a:r>
              <a:rPr lang="en-US" dirty="0" smtClean="0"/>
              <a:t>p. 137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Jose lee el </a:t>
            </a:r>
            <a:r>
              <a:rPr lang="en-US" dirty="0" err="1" smtClean="0"/>
              <a:t>libro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Comen</a:t>
            </a:r>
            <a:r>
              <a:rPr lang="en-US" dirty="0" smtClean="0"/>
              <a:t> en el </a:t>
            </a:r>
            <a:r>
              <a:rPr lang="en-US" dirty="0" err="1" smtClean="0"/>
              <a:t>comedor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Recibe</a:t>
            </a:r>
            <a:r>
              <a:rPr lang="en-US" dirty="0" smtClean="0"/>
              <a:t> un </a:t>
            </a:r>
            <a:r>
              <a:rPr lang="en-US" dirty="0" err="1" smtClean="0"/>
              <a:t>correo</a:t>
            </a:r>
            <a:r>
              <a:rPr lang="en-US" dirty="0" smtClean="0"/>
              <a:t> </a:t>
            </a:r>
            <a:r>
              <a:rPr lang="en-US" dirty="0" err="1" smtClean="0"/>
              <a:t>electronico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Abren</a:t>
            </a:r>
            <a:r>
              <a:rPr lang="en-US" dirty="0" smtClean="0"/>
              <a:t> el menu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Viven</a:t>
            </a:r>
            <a:r>
              <a:rPr lang="en-US" dirty="0" smtClean="0"/>
              <a:t> en </a:t>
            </a:r>
            <a:r>
              <a:rPr lang="en-US" dirty="0" err="1" smtClean="0"/>
              <a:t>una</a:t>
            </a:r>
            <a:r>
              <a:rPr lang="en-US" dirty="0" smtClean="0"/>
              <a:t> casa </a:t>
            </a:r>
            <a:r>
              <a:rPr lang="en-US" dirty="0" err="1" smtClean="0"/>
              <a:t>privada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8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231</Words>
  <Application>Microsoft Office PowerPoint</Application>
  <PresentationFormat>On-screen Show (4:3)</PresentationFormat>
  <Paragraphs>76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 Clase 802 La fecha es el 24 de marzo del 2014</vt:lpstr>
      <vt:lpstr>El Presente de los verbos –ER, -IR</vt:lpstr>
      <vt:lpstr>Verbo irregular VER</vt:lpstr>
      <vt:lpstr>Practica</vt:lpstr>
      <vt:lpstr>Ejercicios:</vt:lpstr>
      <vt:lpstr>TEACHER VERBAL PARTS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7 IM La fecha es el 10 de marzo del 2011</dc:title>
  <dc:creator>Helen Zumaeta</dc:creator>
  <cp:lastModifiedBy>Helen Zumaeta</cp:lastModifiedBy>
  <cp:revision>17</cp:revision>
  <cp:lastPrinted>2014-03-24T18:25:40Z</cp:lastPrinted>
  <dcterms:created xsi:type="dcterms:W3CDTF">2011-03-10T02:59:13Z</dcterms:created>
  <dcterms:modified xsi:type="dcterms:W3CDTF">2014-03-24T20:12:52Z</dcterms:modified>
</cp:coreProperties>
</file>